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1"/>
    </p:embeddedFont>
    <p:embeddedFont>
      <p:font typeface="Calibri" panose="020F0502020204030204" pitchFamily="34" charset="0"/>
      <p:regular r:id="rId12"/>
      <p:bold r:id="rId13"/>
      <p:italic r:id="rId14"/>
      <p:boldItalic r:id="rId15"/>
    </p:embeddedFont>
    <p:embeddedFont>
      <p:font typeface="Garet" panose="020B0604020202020204" charset="0"/>
      <p:regular r:id="rId16"/>
    </p:embeddedFont>
    <p:embeddedFont>
      <p:font typeface="Garet Bold" panose="020B0604020202020204" charset="0"/>
      <p:regular r:id="rId17"/>
    </p:embeddedFont>
    <p:embeddedFont>
      <p:font typeface="Glacial Indifference" panose="020B0604020202020204" charset="0"/>
      <p:regular r:id="rId18"/>
    </p:embeddedFont>
    <p:embeddedFont>
      <p:font typeface="Glacial Indifference Bold" panose="020B0604020202020204" charset="0"/>
      <p:regular r:id="rId19"/>
    </p:embeddedFont>
    <p:embeddedFont>
      <p:font typeface="League Spartan" panose="020B0604020202020204" charset="0"/>
      <p:regular r:id="rId20"/>
    </p:embeddedFont>
    <p:embeddedFont>
      <p:font typeface="Mont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37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TRIO</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3156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Problem statement</a:t>
            </a:r>
          </a:p>
        </p:txBody>
      </p:sp>
      <p:sp>
        <p:nvSpPr>
          <p:cNvPr id="6" name="TextBox 6"/>
          <p:cNvSpPr txBox="1"/>
          <p:nvPr/>
        </p:nvSpPr>
        <p:spPr>
          <a:xfrm>
            <a:off x="903090" y="4085842"/>
            <a:ext cx="7696631" cy="3057375"/>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PS 1  -  HEALTHCARE PRACTICE  MANAGEMENT SYSTEM</a:t>
            </a:r>
          </a:p>
          <a:p>
            <a:pPr marL="0" lvl="0" indent="0" algn="l">
              <a:lnSpc>
                <a:spcPts val="2954"/>
              </a:lnSpc>
              <a:spcBef>
                <a:spcPct val="0"/>
              </a:spcBef>
            </a:pPr>
            <a:endParaRPr lang="en-US" sz="1969" dirty="0">
              <a:solidFill>
                <a:srgbClr val="F5F5F3"/>
              </a:solidFill>
              <a:latin typeface="Mont Bold"/>
            </a:endParaRPr>
          </a:p>
          <a:p>
            <a:pPr marL="0" lvl="0" indent="0" algn="l">
              <a:lnSpc>
                <a:spcPts val="2954"/>
              </a:lnSpc>
              <a:spcBef>
                <a:spcPct val="0"/>
              </a:spcBef>
            </a:pPr>
            <a:r>
              <a:rPr lang="en-US" sz="1969" u="none" strike="noStrike" dirty="0">
                <a:solidFill>
                  <a:srgbClr val="F5F5F3"/>
                </a:solidFill>
                <a:latin typeface="Mont Bold"/>
              </a:rPr>
              <a:t>In today's fast-paced world, efficient healthcare services are crucial. To address this need, we present a digital solution that revolutionizes the hospital appointment scheduling process. Our system offers a user-centric approach, enhancing convenience for patients and optimizing doctor-patient interactions.</a:t>
            </a:r>
          </a:p>
        </p:txBody>
      </p:sp>
      <p:sp>
        <p:nvSpPr>
          <p:cNvPr id="8" name="TextBox 8"/>
          <p:cNvSpPr txBox="1"/>
          <p:nvPr/>
        </p:nvSpPr>
        <p:spPr>
          <a:xfrm>
            <a:off x="884754" y="7320941"/>
            <a:ext cx="7696631" cy="1518493"/>
          </a:xfrm>
          <a:prstGeom prst="rect">
            <a:avLst/>
          </a:prstGeom>
        </p:spPr>
        <p:txBody>
          <a:bodyPr lIns="0" tIns="0" rIns="0" bIns="0" rtlCol="0" anchor="t">
            <a:spAutoFit/>
          </a:bodyPr>
          <a:lstStyle/>
          <a:p>
            <a:pPr marL="0" lvl="0" indent="0" algn="l">
              <a:lnSpc>
                <a:spcPts val="2954"/>
              </a:lnSpc>
              <a:spcBef>
                <a:spcPct val="0"/>
              </a:spcBef>
            </a:pPr>
            <a:r>
              <a:rPr lang="en-US" sz="1969" dirty="0">
                <a:solidFill>
                  <a:srgbClr val="F5F5F3"/>
                </a:solidFill>
                <a:latin typeface="Mont Bold"/>
              </a:rPr>
              <a:t>All the patients booking appointments out of town waste their time waiting in long queues for the appointments.</a:t>
            </a:r>
          </a:p>
          <a:p>
            <a:pPr marL="0" lvl="0" indent="0" algn="l">
              <a:lnSpc>
                <a:spcPts val="2954"/>
              </a:lnSpc>
              <a:spcBef>
                <a:spcPct val="0"/>
              </a:spcBef>
            </a:pPr>
            <a:r>
              <a:rPr lang="en-US" sz="1969" dirty="0">
                <a:solidFill>
                  <a:srgbClr val="F5F5F3"/>
                </a:solidFill>
                <a:latin typeface="Mont Bold"/>
              </a:rPr>
              <a:t>Basic bookings appointments web apps do not fulfill this time management requirement. </a:t>
            </a:r>
            <a:endParaRPr lang="en-US" sz="1969" u="none" strike="noStrike" dirty="0">
              <a:solidFill>
                <a:srgbClr val="F5F5F3"/>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7944167"/>
            <a:chOff x="0" y="190500"/>
            <a:chExt cx="10168642" cy="10592223"/>
          </a:xfrm>
        </p:grpSpPr>
        <p:sp>
          <p:nvSpPr>
            <p:cNvPr id="11" name="TextBox 11"/>
            <p:cNvSpPr txBox="1"/>
            <p:nvPr/>
          </p:nvSpPr>
          <p:spPr>
            <a:xfrm>
              <a:off x="0" y="2374180"/>
              <a:ext cx="10168642" cy="8408543"/>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Glacial Indifference"/>
                </a:rPr>
                <a:t>Our proposed digital system aims to streamline the appointment scheduling process in hospitals by leveraging advanced technologies and providing a user-friendly experience for patients. </a:t>
              </a:r>
            </a:p>
            <a:p>
              <a:pPr marL="0" lvl="0" indent="0" algn="l">
                <a:lnSpc>
                  <a:spcPts val="3777"/>
                </a:lnSpc>
                <a:spcBef>
                  <a:spcPct val="0"/>
                </a:spcBef>
              </a:pPr>
              <a:r>
                <a:rPr lang="en-US" sz="2905" u="none" strike="noStrike" dirty="0">
                  <a:solidFill>
                    <a:srgbClr val="FFFFFF"/>
                  </a:solidFill>
                  <a:latin typeface="Glacial Indifference"/>
                </a:rPr>
                <a:t>System Overview: The system is designed to improve the efficiency and convenience of scheduling appointments with doctors at hospitals. It employs various technologies to automate and optimize the process, reducing patient wait times and enhancing the overall experience. It is a website integrated with an AI-based chatbot that supports five languages.</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458500"/>
            <a:ext cx="8005709" cy="907941"/>
          </a:xfrm>
          <a:prstGeom prst="rect">
            <a:avLst/>
          </a:prstGeom>
        </p:spPr>
        <p:txBody>
          <a:bodyPr lIns="0" tIns="0" rIns="0" bIns="0" rtlCol="0" anchor="t">
            <a:spAutoFit/>
          </a:bodyPr>
          <a:lstStyle/>
          <a:p>
            <a:pPr marL="0" lvl="0" indent="0" algn="l">
              <a:lnSpc>
                <a:spcPts val="7967"/>
              </a:lnSpc>
              <a:spcBef>
                <a:spcPct val="0"/>
              </a:spcBef>
            </a:pPr>
            <a:r>
              <a:rPr lang="en-US" sz="3600" u="none" strike="noStrike" dirty="0">
                <a:solidFill>
                  <a:srgbClr val="F5F5F3"/>
                </a:solidFill>
                <a:latin typeface="League Spartan"/>
              </a:rPr>
              <a:t>Key Features and Functionality</a:t>
            </a:r>
          </a:p>
        </p:txBody>
      </p:sp>
      <p:sp>
        <p:nvSpPr>
          <p:cNvPr id="7" name="TextBox 7"/>
          <p:cNvSpPr txBox="1"/>
          <p:nvPr/>
        </p:nvSpPr>
        <p:spPr>
          <a:xfrm>
            <a:off x="526776" y="1611977"/>
            <a:ext cx="10098306" cy="7998985"/>
          </a:xfrm>
          <a:prstGeom prst="rect">
            <a:avLst/>
          </a:prstGeom>
        </p:spPr>
        <p:txBody>
          <a:bodyPr wrap="square" lIns="0" tIns="0" rIns="0" bIns="0" rtlCol="0" anchor="t">
            <a:spAutoFit/>
          </a:bodyPr>
          <a:lstStyle/>
          <a:p>
            <a:pPr marL="457200" lvl="0" indent="-457200" algn="l">
              <a:lnSpc>
                <a:spcPts val="3341"/>
              </a:lnSpc>
              <a:spcBef>
                <a:spcPct val="0"/>
              </a:spcBef>
              <a:buAutoNum type="arabicPeriod"/>
            </a:pPr>
            <a:r>
              <a:rPr lang="en-US" sz="2000" u="none" strike="noStrike" dirty="0">
                <a:solidFill>
                  <a:srgbClr val="F5F5F3"/>
                </a:solidFill>
                <a:latin typeface="Glacial Indifference Bold"/>
              </a:rPr>
              <a:t>User Registration and Login: Patients can easily register on our website, enabling them to access a range of services seamlessly.</a:t>
            </a:r>
          </a:p>
          <a:p>
            <a:pPr marL="457200" lvl="0" indent="-457200" algn="l">
              <a:lnSpc>
                <a:spcPts val="3341"/>
              </a:lnSpc>
              <a:spcBef>
                <a:spcPct val="0"/>
              </a:spcBef>
              <a:buAutoNum type="arabicPeriod"/>
            </a:pPr>
            <a:r>
              <a:rPr lang="en-US" sz="2000" u="none" strike="noStrike" dirty="0">
                <a:solidFill>
                  <a:srgbClr val="F5F5F3"/>
                </a:solidFill>
                <a:latin typeface="Glacial Indifference Bold"/>
              </a:rPr>
              <a:t>Doctor Selection: After login, patients are presented with a curated list of doctors to choose from, ensuring personalized care.</a:t>
            </a:r>
          </a:p>
          <a:p>
            <a:pPr marL="457200" lvl="0" indent="-457200" algn="l">
              <a:lnSpc>
                <a:spcPts val="3341"/>
              </a:lnSpc>
              <a:spcBef>
                <a:spcPct val="0"/>
              </a:spcBef>
              <a:buAutoNum type="arabicPeriod"/>
            </a:pPr>
            <a:r>
              <a:rPr lang="en-US" sz="2000" u="none" strike="noStrike" dirty="0">
                <a:solidFill>
                  <a:srgbClr val="F5F5F3"/>
                </a:solidFill>
                <a:latin typeface="Glacial Indifference Bold"/>
              </a:rPr>
              <a:t>Doctor Information: Detailed doctor profiles provide patients with essential information to make informed decisions </a:t>
            </a:r>
          </a:p>
          <a:p>
            <a:pPr marL="457200" lvl="0" indent="-457200" algn="l">
              <a:lnSpc>
                <a:spcPts val="3341"/>
              </a:lnSpc>
              <a:spcBef>
                <a:spcPct val="0"/>
              </a:spcBef>
              <a:buAutoNum type="arabicPeriod"/>
            </a:pPr>
            <a:r>
              <a:rPr lang="en-US" sz="2000" u="none" strike="noStrike" dirty="0">
                <a:solidFill>
                  <a:srgbClr val="F5F5F3"/>
                </a:solidFill>
                <a:latin typeface="Glacial Indifference Bold"/>
              </a:rPr>
              <a:t>Appointment Booking: A user-friendly interface allows patients to book appointments with their chosen doctors quickly.</a:t>
            </a:r>
          </a:p>
          <a:p>
            <a:pPr marL="457200" lvl="0" indent="-457200" algn="l">
              <a:lnSpc>
                <a:spcPts val="3341"/>
              </a:lnSpc>
              <a:spcBef>
                <a:spcPct val="0"/>
              </a:spcBef>
              <a:buAutoNum type="arabicPeriod"/>
            </a:pPr>
            <a:r>
              <a:rPr lang="en-US" sz="2000" u="none" strike="noStrike" dirty="0">
                <a:solidFill>
                  <a:srgbClr val="F5F5F3"/>
                </a:solidFill>
                <a:latin typeface="Glacial Indifference Bold"/>
              </a:rPr>
              <a:t> AI-Powered Chatbot: An AI chatbot gathers essential patient information, including travel time to the hospital, preferred language, and existing patient status.</a:t>
            </a:r>
          </a:p>
          <a:p>
            <a:pPr marL="457200" lvl="0" indent="-457200" algn="l">
              <a:lnSpc>
                <a:spcPts val="3341"/>
              </a:lnSpc>
              <a:spcBef>
                <a:spcPct val="0"/>
              </a:spcBef>
              <a:buAutoNum type="arabicPeriod"/>
            </a:pPr>
            <a:r>
              <a:rPr lang="en-US" sz="2000" u="none" strike="noStrike" dirty="0">
                <a:solidFill>
                  <a:srgbClr val="F5F5F3"/>
                </a:solidFill>
                <a:latin typeface="Glacial Indifference Bold"/>
              </a:rPr>
              <a:t>Language Options in AI bot: Patients can choose between English, Hindi, Telugu, Tamil and Kannada for a comfortable and accessible experience.</a:t>
            </a:r>
          </a:p>
          <a:p>
            <a:pPr marL="457200" lvl="0" indent="-457200" algn="l">
              <a:lnSpc>
                <a:spcPts val="3341"/>
              </a:lnSpc>
              <a:spcBef>
                <a:spcPct val="0"/>
              </a:spcBef>
              <a:buAutoNum type="arabicPeriod"/>
            </a:pPr>
            <a:r>
              <a:rPr lang="en-US" sz="2000" u="none" strike="noStrike" dirty="0">
                <a:solidFill>
                  <a:srgbClr val="F5F5F3"/>
                </a:solidFill>
                <a:latin typeface="Glacial Indifference Bold"/>
              </a:rPr>
              <a:t>Slot Allocation by AI: Based on travel time, patients are directed to the appropriate booking website, offering morning, afternoon, or evening slots.</a:t>
            </a:r>
          </a:p>
          <a:p>
            <a:pPr marL="457200" lvl="0" indent="-457200" algn="l">
              <a:lnSpc>
                <a:spcPts val="3341"/>
              </a:lnSpc>
              <a:spcBef>
                <a:spcPct val="0"/>
              </a:spcBef>
              <a:buAutoNum type="arabicPeriod"/>
            </a:pPr>
            <a:r>
              <a:rPr lang="en-US" sz="2000" u="none" strike="noStrike" dirty="0">
                <a:solidFill>
                  <a:srgbClr val="F5F5F3"/>
                </a:solidFill>
                <a:latin typeface="Glacial Indifference Bold"/>
              </a:rPr>
              <a:t>Final Booking based on Doctor’s appointment: If the doctor is present, they will receive a receipt stating the details of the appointment, but if the doctor is not present, they will receive an email regarding cancellation and asking them to rebook.</a:t>
            </a:r>
          </a:p>
        </p:txBody>
      </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88709" y="2456641"/>
            <a:ext cx="8408404" cy="5413407"/>
            <a:chOff x="0" y="142875"/>
            <a:chExt cx="11211206" cy="7217877"/>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0" y="2218318"/>
              <a:ext cx="11211206" cy="5142434"/>
            </a:xfrm>
            <a:prstGeom prst="rect">
              <a:avLst/>
            </a:prstGeom>
          </p:spPr>
          <p:txBody>
            <a:bodyPr lIns="0" tIns="0" rIns="0" bIns="0" rtlCol="0" anchor="t">
              <a:spAutoFit/>
            </a:bodyPr>
            <a:lstStyle/>
            <a:p>
              <a:pPr marL="457200" lvl="0" indent="-457200" algn="l">
                <a:lnSpc>
                  <a:spcPts val="3750"/>
                </a:lnSpc>
                <a:spcBef>
                  <a:spcPct val="0"/>
                </a:spcBef>
                <a:buAutoNum type="arabicPeriod"/>
              </a:pPr>
              <a:r>
                <a:rPr lang="en-US" sz="2500" dirty="0">
                  <a:solidFill>
                    <a:srgbClr val="F5F5F3"/>
                  </a:solidFill>
                  <a:latin typeface="Glacial Indifference Bold"/>
                </a:rPr>
                <a:t>The system uses an AI approach to solve the problems of the people in booking appointments.</a:t>
              </a:r>
            </a:p>
            <a:p>
              <a:pPr marL="457200" lvl="0" indent="-457200" algn="l">
                <a:lnSpc>
                  <a:spcPts val="3750"/>
                </a:lnSpc>
                <a:spcBef>
                  <a:spcPct val="0"/>
                </a:spcBef>
                <a:buAutoNum type="arabicPeriod"/>
              </a:pPr>
              <a:r>
                <a:rPr lang="en-US" sz="2500" dirty="0">
                  <a:solidFill>
                    <a:srgbClr val="F5F5F3"/>
                  </a:solidFill>
                  <a:latin typeface="Glacial Indifference Bold"/>
                </a:rPr>
                <a:t>Factors such as time travel and patient history are considered while assigning the booking slots.</a:t>
              </a:r>
            </a:p>
            <a:p>
              <a:pPr marL="457200" lvl="0" indent="-457200" algn="l">
                <a:lnSpc>
                  <a:spcPts val="3750"/>
                </a:lnSpc>
                <a:spcBef>
                  <a:spcPct val="0"/>
                </a:spcBef>
                <a:buAutoNum type="arabicPeriod"/>
              </a:pPr>
              <a:r>
                <a:rPr lang="en-US" sz="2500" dirty="0">
                  <a:solidFill>
                    <a:srgbClr val="F5F5F3"/>
                  </a:solidFill>
                  <a:latin typeface="Glacial Indifference Bold"/>
                </a:rPr>
                <a:t>The patient benefits from the online X-ray uploading features.</a:t>
              </a:r>
            </a:p>
            <a:p>
              <a:pPr lvl="0" algn="l">
                <a:lnSpc>
                  <a:spcPts val="3750"/>
                </a:lnSpc>
                <a:spcBef>
                  <a:spcPct val="0"/>
                </a:spcBef>
              </a:pPr>
              <a:endParaRPr lang="en-US" sz="2500" dirty="0">
                <a:solidFill>
                  <a:srgbClr val="F5F5F3"/>
                </a:solidFill>
                <a:latin typeface="Glacial Indifference Bold"/>
              </a:endParaRPr>
            </a:p>
            <a:p>
              <a:pPr marL="457200" lvl="0" indent="-457200" algn="l">
                <a:lnSpc>
                  <a:spcPts val="3750"/>
                </a:lnSpc>
                <a:spcBef>
                  <a:spcPct val="0"/>
                </a:spcBef>
                <a:buAutoNum type="arabicPeriod"/>
              </a:pPr>
              <a:endParaRPr lang="en-US" sz="2500" u="none" strike="noStrike" dirty="0">
                <a:solidFill>
                  <a:srgbClr val="F5F5F3"/>
                </a:solidFill>
                <a:latin typeface="Glacial Indifference Bold"/>
              </a:endParaRPr>
            </a:p>
          </p:txBody>
        </p:sp>
        <p:sp>
          <p:nvSpPr>
            <p:cNvPr id="6" name="TextBox 6"/>
            <p:cNvSpPr txBox="1"/>
            <p:nvPr/>
          </p:nvSpPr>
          <p:spPr>
            <a:xfrm>
              <a:off x="0" y="3403700"/>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7" name="TextBox 7"/>
            <p:cNvSpPr txBox="1"/>
            <p:nvPr/>
          </p:nvSpPr>
          <p:spPr>
            <a:xfrm>
              <a:off x="0" y="5224083"/>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371600" y="4397240"/>
            <a:ext cx="7088151" cy="4238340"/>
          </a:xfrm>
          <a:prstGeom prst="rect">
            <a:avLst/>
          </a:prstGeom>
        </p:spPr>
        <p:txBody>
          <a:bodyPr wrap="square" lIns="0" tIns="0" rIns="0" bIns="0" rtlCol="0" anchor="t">
            <a:spAutoFit/>
          </a:bodyPr>
          <a:lstStyle/>
          <a:p>
            <a:pPr marL="514350" lvl="0" indent="-514350" algn="l">
              <a:lnSpc>
                <a:spcPts val="2957"/>
              </a:lnSpc>
              <a:spcBef>
                <a:spcPct val="0"/>
              </a:spcBef>
              <a:buAutoNum type="arabicPeriod"/>
            </a:pPr>
            <a:r>
              <a:rPr lang="en-US" sz="3200" u="none" strike="noStrike" dirty="0">
                <a:solidFill>
                  <a:srgbClr val="F5F5F3"/>
                </a:solidFill>
                <a:latin typeface="Glacial Indifference"/>
              </a:rPr>
              <a:t>The pharmacists and hospitals will be paying us monthly fees for the report-uploading features.</a:t>
            </a:r>
          </a:p>
          <a:p>
            <a:pPr lvl="0" algn="l">
              <a:lnSpc>
                <a:spcPts val="2957"/>
              </a:lnSpc>
              <a:spcBef>
                <a:spcPct val="0"/>
              </a:spcBef>
            </a:pPr>
            <a:endParaRPr lang="en-US" sz="3200" u="none" strike="noStrike" dirty="0">
              <a:solidFill>
                <a:srgbClr val="F5F5F3"/>
              </a:solidFill>
              <a:latin typeface="Glacial Indifference"/>
            </a:endParaRPr>
          </a:p>
          <a:p>
            <a:pPr marL="0" lvl="0" indent="0" algn="l">
              <a:lnSpc>
                <a:spcPts val="2957"/>
              </a:lnSpc>
              <a:spcBef>
                <a:spcPct val="0"/>
              </a:spcBef>
            </a:pPr>
            <a:r>
              <a:rPr lang="en-US" sz="3200" dirty="0">
                <a:solidFill>
                  <a:srgbClr val="F5F5F3"/>
                </a:solidFill>
                <a:latin typeface="Glacial Indifference"/>
              </a:rPr>
              <a:t>2. To promote hospitals on our page there will be separate plans.</a:t>
            </a:r>
          </a:p>
          <a:p>
            <a:pPr marL="0" lvl="0" indent="0" algn="l">
              <a:lnSpc>
                <a:spcPts val="2957"/>
              </a:lnSpc>
              <a:spcBef>
                <a:spcPct val="0"/>
              </a:spcBef>
            </a:pPr>
            <a:endParaRPr lang="en-US" sz="3200" dirty="0">
              <a:solidFill>
                <a:srgbClr val="F5F5F3"/>
              </a:solidFill>
              <a:latin typeface="Glacial Indifference"/>
            </a:endParaRPr>
          </a:p>
          <a:p>
            <a:pPr marL="0" lvl="0" indent="0" algn="l">
              <a:lnSpc>
                <a:spcPts val="2957"/>
              </a:lnSpc>
              <a:spcBef>
                <a:spcPct val="0"/>
              </a:spcBef>
            </a:pPr>
            <a:r>
              <a:rPr lang="en-US" sz="3200" u="none" strike="noStrike" dirty="0">
                <a:solidFill>
                  <a:srgbClr val="F5F5F3"/>
                </a:solidFill>
                <a:latin typeface="Glacial Indifference"/>
              </a:rPr>
              <a:t>3. Discount vouchers and gift card features will be available for the patients while booking appointments through our website.</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421925" y="2750639"/>
            <a:ext cx="7586520" cy="6158674"/>
          </a:xfrm>
          <a:prstGeom prst="rect">
            <a:avLst/>
          </a:prstGeom>
        </p:spPr>
        <p:txBody>
          <a:bodyPr lIns="0" tIns="0" rIns="0" bIns="0" rtlCol="0" anchor="t">
            <a:spAutoFit/>
          </a:bodyPr>
          <a:lstStyle/>
          <a:p>
            <a:pPr marL="0" lvl="0" indent="0">
              <a:lnSpc>
                <a:spcPts val="4432"/>
              </a:lnSpc>
              <a:spcBef>
                <a:spcPct val="0"/>
              </a:spcBef>
            </a:pPr>
            <a:r>
              <a:rPr lang="en-US" sz="2954" u="none" strike="noStrike" dirty="0">
                <a:solidFill>
                  <a:srgbClr val="F5F5F3"/>
                </a:solidFill>
                <a:latin typeface="Glacial Indifference Bold"/>
              </a:rPr>
              <a:t>Frontend: React.js (Framework – </a:t>
            </a:r>
            <a:r>
              <a:rPr lang="en-US" sz="2954" u="none" strike="noStrike" dirty="0" err="1">
                <a:solidFill>
                  <a:srgbClr val="F5F5F3"/>
                </a:solidFill>
                <a:latin typeface="Glacial Indifference Bold"/>
              </a:rPr>
              <a:t>Vite</a:t>
            </a:r>
            <a:r>
              <a:rPr lang="en-US" sz="2954" u="none" strike="noStrike" dirty="0">
                <a:solidFill>
                  <a:srgbClr val="F5F5F3"/>
                </a:solidFill>
                <a:latin typeface="Glacial Indifference Bold"/>
              </a:rPr>
              <a:t>) Backend: Node.js Express.js</a:t>
            </a:r>
          </a:p>
          <a:p>
            <a:pPr marL="0" lvl="0" indent="0">
              <a:lnSpc>
                <a:spcPts val="4432"/>
              </a:lnSpc>
              <a:spcBef>
                <a:spcPct val="0"/>
              </a:spcBef>
            </a:pPr>
            <a:r>
              <a:rPr lang="en-US" sz="2954" u="none" strike="noStrike" dirty="0">
                <a:solidFill>
                  <a:srgbClr val="F5F5F3"/>
                </a:solidFill>
                <a:latin typeface="Glacial Indifference Bold"/>
              </a:rPr>
              <a:t>Database: Google Sheets </a:t>
            </a:r>
          </a:p>
          <a:p>
            <a:pPr marL="0" lvl="0" indent="0">
              <a:lnSpc>
                <a:spcPts val="4432"/>
              </a:lnSpc>
              <a:spcBef>
                <a:spcPct val="0"/>
              </a:spcBef>
            </a:pPr>
            <a:r>
              <a:rPr lang="en-US" sz="2954" u="none" strike="noStrike" dirty="0">
                <a:solidFill>
                  <a:srgbClr val="F5F5F3"/>
                </a:solidFill>
                <a:latin typeface="Glacial Indifference Bold"/>
              </a:rPr>
              <a:t>Authentication: Google Firebase</a:t>
            </a:r>
          </a:p>
          <a:p>
            <a:pPr marL="0" lvl="0" indent="0">
              <a:lnSpc>
                <a:spcPts val="4432"/>
              </a:lnSpc>
              <a:spcBef>
                <a:spcPct val="0"/>
              </a:spcBef>
            </a:pPr>
            <a:r>
              <a:rPr lang="en-US" sz="2954" u="none" strike="noStrike" dirty="0">
                <a:solidFill>
                  <a:srgbClr val="F5F5F3"/>
                </a:solidFill>
                <a:latin typeface="Glacial Indifference Bold"/>
              </a:rPr>
              <a:t>Artificial Intelligence Based Bot: </a:t>
            </a:r>
            <a:r>
              <a:rPr lang="en-US" sz="2954" u="none" strike="noStrike" dirty="0" err="1">
                <a:solidFill>
                  <a:srgbClr val="F5F5F3"/>
                </a:solidFill>
                <a:latin typeface="Glacial Indifference Bold"/>
              </a:rPr>
              <a:t>Botpress</a:t>
            </a:r>
            <a:r>
              <a:rPr lang="en-US" sz="2954" u="none" strike="noStrike" dirty="0">
                <a:solidFill>
                  <a:srgbClr val="F5F5F3"/>
                </a:solidFill>
                <a:latin typeface="Glacial Indifference Bold"/>
              </a:rPr>
              <a:t> </a:t>
            </a:r>
          </a:p>
          <a:p>
            <a:pPr marL="0" lvl="0" indent="0">
              <a:lnSpc>
                <a:spcPts val="4432"/>
              </a:lnSpc>
              <a:spcBef>
                <a:spcPct val="0"/>
              </a:spcBef>
            </a:pPr>
            <a:r>
              <a:rPr lang="en-US" sz="2954" u="none" strike="noStrike" dirty="0">
                <a:solidFill>
                  <a:srgbClr val="F5F5F3"/>
                </a:solidFill>
                <a:latin typeface="Glacial Indifference Bold"/>
              </a:rPr>
              <a:t>Natural language algorithm—a machine learning function</a:t>
            </a:r>
          </a:p>
          <a:p>
            <a:pPr marL="0" lvl="0" indent="0">
              <a:lnSpc>
                <a:spcPts val="4432"/>
              </a:lnSpc>
              <a:spcBef>
                <a:spcPct val="0"/>
              </a:spcBef>
            </a:pPr>
            <a:r>
              <a:rPr lang="en-US" sz="2954" u="none" strike="noStrike" dirty="0">
                <a:solidFill>
                  <a:srgbClr val="F5F5F3"/>
                </a:solidFill>
                <a:latin typeface="Glacial Indifference Bold"/>
              </a:rPr>
              <a:t>Conversational AI</a:t>
            </a:r>
          </a:p>
          <a:p>
            <a:pPr marL="0" lvl="0" indent="0">
              <a:lnSpc>
                <a:spcPts val="4432"/>
              </a:lnSpc>
              <a:spcBef>
                <a:spcPct val="0"/>
              </a:spcBef>
            </a:pPr>
            <a:r>
              <a:rPr lang="en-US" sz="2954" u="none" strike="noStrike" dirty="0">
                <a:solidFill>
                  <a:srgbClr val="F5F5F3"/>
                </a:solidFill>
                <a:latin typeface="Glacial Indifference Bold"/>
              </a:rPr>
              <a:t>Data Sync from Bot to Google Sheets: Zapier, </a:t>
            </a:r>
            <a:r>
              <a:rPr lang="en-US" sz="2954" u="none" strike="noStrike" dirty="0" err="1">
                <a:solidFill>
                  <a:srgbClr val="F5F5F3"/>
                </a:solidFill>
                <a:latin typeface="Glacial Indifference Bold"/>
              </a:rPr>
              <a:t>AppScript</a:t>
            </a:r>
            <a:r>
              <a:rPr lang="en-US" sz="2954" u="none" strike="noStrike" dirty="0">
                <a:solidFill>
                  <a:srgbClr val="F5F5F3"/>
                </a:solidFill>
                <a:latin typeface="Glacial Indifference Bold"/>
              </a:rPr>
              <a:t>.</a:t>
            </a:r>
          </a:p>
          <a:p>
            <a:pPr marL="0" lvl="0" indent="0">
              <a:lnSpc>
                <a:spcPts val="4432"/>
              </a:lnSpc>
              <a:spcBef>
                <a:spcPct val="0"/>
              </a:spcBef>
            </a:pPr>
            <a:r>
              <a:rPr lang="en-US" sz="2954" u="none" strike="noStrike" dirty="0">
                <a:solidFill>
                  <a:srgbClr val="F5F5F3"/>
                </a:solidFill>
                <a:latin typeface="Glacial Indifference Bold"/>
              </a:rPr>
              <a:t>Python, Java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561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993632"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6" name="Group 6"/>
          <p:cNvGrpSpPr>
            <a:grpSpLocks noChangeAspect="1"/>
          </p:cNvGrpSpPr>
          <p:nvPr/>
        </p:nvGrpSpPr>
        <p:grpSpPr>
          <a:xfrm>
            <a:off x="1455779" y="4060035"/>
            <a:ext cx="1450117" cy="145011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650" r="-48005" b="-15032"/>
              </a:stretch>
            </a:blipFill>
          </p:spPr>
          <p:txBody>
            <a:bodyPr/>
            <a:lstStyle/>
            <a:p>
              <a:endParaRPr lang="en-US"/>
            </a:p>
          </p:txBody>
        </p:sp>
      </p:grpSp>
      <p:grpSp>
        <p:nvGrpSpPr>
          <p:cNvPr id="8" name="Group 8"/>
          <p:cNvGrpSpPr/>
          <p:nvPr/>
        </p:nvGrpSpPr>
        <p:grpSpPr>
          <a:xfrm>
            <a:off x="6599054" y="3518298"/>
            <a:ext cx="3535026" cy="4287833"/>
            <a:chOff x="425320" y="0"/>
            <a:chExt cx="1157357" cy="1403823"/>
          </a:xfrm>
        </p:grpSpPr>
        <p:sp>
          <p:nvSpPr>
            <p:cNvPr id="9" name="Freeform 9"/>
            <p:cNvSpPr/>
            <p:nvPr/>
          </p:nvSpPr>
          <p:spPr>
            <a:xfrm>
              <a:off x="42532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10" name="Group 10"/>
          <p:cNvGrpSpPr>
            <a:grpSpLocks noChangeAspect="1"/>
          </p:cNvGrpSpPr>
          <p:nvPr/>
        </p:nvGrpSpPr>
        <p:grpSpPr>
          <a:xfrm>
            <a:off x="6999912" y="4013790"/>
            <a:ext cx="1450117" cy="145011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49331" r="-19807" b="-12266"/>
              </a:stretch>
            </a:blipFill>
          </p:spPr>
          <p:txBody>
            <a:bodyPr/>
            <a:lstStyle/>
            <a:p>
              <a:endParaRPr lang="en-US"/>
            </a:p>
          </p:txBody>
        </p:sp>
      </p:grpSp>
      <p:grpSp>
        <p:nvGrpSpPr>
          <p:cNvPr id="12" name="Group 12"/>
          <p:cNvGrpSpPr/>
          <p:nvPr/>
        </p:nvGrpSpPr>
        <p:grpSpPr>
          <a:xfrm>
            <a:off x="11848170" y="3518298"/>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6" name="Group 16"/>
          <p:cNvGrpSpPr>
            <a:grpSpLocks noChangeAspect="1"/>
          </p:cNvGrpSpPr>
          <p:nvPr/>
        </p:nvGrpSpPr>
        <p:grpSpPr>
          <a:xfrm>
            <a:off x="12268200" y="4060035"/>
            <a:ext cx="1450117" cy="1450111"/>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8021" r="-7452" b="-15426"/>
              </a:stretch>
            </a:blipFill>
          </p:spPr>
          <p:txBody>
            <a:bodyPr/>
            <a:lstStyle/>
            <a:p>
              <a:endParaRPr lang="en-US" dirty="0"/>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455779" y="6033175"/>
            <a:ext cx="2687924" cy="894219"/>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Harsh Carpenter</a:t>
            </a:r>
          </a:p>
        </p:txBody>
      </p:sp>
      <p:sp>
        <p:nvSpPr>
          <p:cNvPr id="22" name="TextBox 22"/>
          <p:cNvSpPr txBox="1"/>
          <p:nvPr/>
        </p:nvSpPr>
        <p:spPr>
          <a:xfrm>
            <a:off x="1455779" y="6981537"/>
            <a:ext cx="1859198" cy="296428"/>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Garet"/>
              </a:rPr>
              <a:t>DEVELOPER</a:t>
            </a:r>
          </a:p>
        </p:txBody>
      </p:sp>
      <p:sp>
        <p:nvSpPr>
          <p:cNvPr id="23" name="TextBox 23"/>
          <p:cNvSpPr txBox="1"/>
          <p:nvPr/>
        </p:nvSpPr>
        <p:spPr>
          <a:xfrm>
            <a:off x="6984639" y="5858250"/>
            <a:ext cx="2687924" cy="458202"/>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Arin</a:t>
            </a:r>
          </a:p>
        </p:txBody>
      </p:sp>
      <p:sp>
        <p:nvSpPr>
          <p:cNvPr id="24" name="TextBox 24"/>
          <p:cNvSpPr txBox="1"/>
          <p:nvPr/>
        </p:nvSpPr>
        <p:spPr>
          <a:xfrm>
            <a:off x="7028434" y="6883394"/>
            <a:ext cx="2489030"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DEVELOPER</a:t>
            </a:r>
          </a:p>
        </p:txBody>
      </p:sp>
      <p:sp>
        <p:nvSpPr>
          <p:cNvPr id="25" name="TextBox 25"/>
          <p:cNvSpPr txBox="1"/>
          <p:nvPr/>
        </p:nvSpPr>
        <p:spPr>
          <a:xfrm>
            <a:off x="12268200" y="6033175"/>
            <a:ext cx="2586320" cy="894219"/>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Sahid Ahmed</a:t>
            </a:r>
          </a:p>
        </p:txBody>
      </p:sp>
      <p:sp>
        <p:nvSpPr>
          <p:cNvPr id="27" name="TextBox 27"/>
          <p:cNvSpPr txBox="1"/>
          <p:nvPr/>
        </p:nvSpPr>
        <p:spPr>
          <a:xfrm>
            <a:off x="12268200" y="6919215"/>
            <a:ext cx="1859198"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DEVELOPER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550</Words>
  <Application>Microsoft Office PowerPoint</Application>
  <PresentationFormat>Custom</PresentationFormat>
  <Paragraphs>48</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Mont Bold</vt:lpstr>
      <vt:lpstr>Poppins</vt:lpstr>
      <vt:lpstr>Glacial Indifference Bold</vt:lpstr>
      <vt:lpstr>Garet</vt:lpstr>
      <vt:lpstr>Glacial Indifference</vt:lpstr>
      <vt:lpstr>Calibri</vt:lpstr>
      <vt:lpstr>Arial</vt:lpstr>
      <vt:lpstr>Blinker</vt:lpstr>
      <vt:lpstr>Garet Bold</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Sahid Ahmed</dc:creator>
  <cp:lastModifiedBy>Sahid Ahmed</cp:lastModifiedBy>
  <cp:revision>5</cp:revision>
  <dcterms:created xsi:type="dcterms:W3CDTF">2006-08-16T00:00:00Z</dcterms:created>
  <dcterms:modified xsi:type="dcterms:W3CDTF">2023-10-28T05:45:11Z</dcterms:modified>
  <dc:identifier>DAFxrxF-qp8</dc:identifier>
</cp:coreProperties>
</file>